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654" r:id="rId2"/>
    <p:sldMasterId id="2147483656" r:id="rId3"/>
    <p:sldMasterId id="2147483658" r:id="rId4"/>
    <p:sldMasterId id="2147483660" r:id="rId5"/>
    <p:sldMasterId id="2147483723" r:id="rId6"/>
  </p:sldMasterIdLst>
  <p:notesMasterIdLst>
    <p:notesMasterId r:id="rId20"/>
  </p:notesMasterIdLst>
  <p:sldIdLst>
    <p:sldId id="256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67" r:id="rId1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7" autoAdjust="0"/>
    <p:restoredTop sz="94669" autoAdjust="0"/>
  </p:normalViewPr>
  <p:slideViewPr>
    <p:cSldViewPr>
      <p:cViewPr varScale="1">
        <p:scale>
          <a:sx n="74" d="100"/>
          <a:sy n="74" d="100"/>
        </p:scale>
        <p:origin x="171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6ACC234-DEB3-4C25-88BD-67CFAFF71E38}" type="datetimeFigureOut">
              <a:rPr lang="nl-NL"/>
              <a:pPr>
                <a:defRPr/>
              </a:pPr>
              <a:t>3-9-2015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BF640BD-FC78-4A43-9E41-6BD0D3B893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7531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  <a:cs typeface="+mn-cs"/>
              </a:rPr>
              <a:t>Datum: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  <a:ln algn="ctr"/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136E8-1EAF-4C2B-AAC1-005BF83CD16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ED798-434D-4070-95A0-5E7F3C774F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7773988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419600" y="1916113"/>
            <a:ext cx="3811588" cy="19796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419600" y="4048125"/>
            <a:ext cx="3811588" cy="19812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0"/>
          </p:nvPr>
        </p:nvSpPr>
        <p:spPr>
          <a:xfrm>
            <a:off x="6588125" y="730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F3E76-4A03-47B9-B700-D7A1E5D26A9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7773988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>
          <a:xfrm>
            <a:off x="6588125" y="730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69650-861D-44BF-BD83-BEEE601348D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  <a:cs typeface="+mn-cs"/>
              </a:rPr>
              <a:t>Datum: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51DB2-45E8-43DE-80F9-D5DF04D0C41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13730-C90B-481C-8401-CB9862DE5C9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F588C-D2B7-41A9-AC95-1E6A5A7C1D5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F3976-7D8E-4FEE-9924-9AF2530C3A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405A6-7D1F-489D-BE3C-881F623E211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4D8BD-BE6C-4821-96F6-EBF97653BAD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592A5-A9FC-4A4C-86B4-522E0DF4BF3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5B96F-EBF5-4880-84A4-5B8C2871DFE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735B0-0B20-4414-AE45-7ADEDA4B35F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032DB-B859-4D23-922B-C5810EE52FD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EC689-0ADD-4B28-93BB-50769D38E94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  <a:cs typeface="+mn-cs"/>
              </a:rPr>
              <a:t>Datum: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B00EC-276A-4155-902B-A88F3FC1701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C684C-D3CC-460C-AC25-788F11A0CD6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08725-F6BB-4C09-917B-F0EBBC206AD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30ED2-F9F0-421E-ABE9-1A419214696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8FABB-4FEF-40CE-90F0-64CAEA5A574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9EB76-0548-4DF6-8805-CEE699C2BC1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4AAB-C9A2-43D8-8244-8D69054FA2A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22690-65E0-40F8-895F-74438424D9B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4EF92-193D-4763-A160-0FAACBBDFCC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83CBF-2A00-4425-AB1B-07D0B36B12B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6DEA6-F66E-4B41-A38B-FD994D98D3E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  <a:cs typeface="+mn-cs"/>
              </a:rPr>
              <a:t>Datum: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CD801-B223-4769-97D1-5FC17E6B828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8CF3D-82CF-405E-B411-D3E5B11D13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8B8BD-84BC-4793-B79D-FF71CF4F840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50D75-4773-4560-881D-34FFD1BBE6A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E956C-B1C7-4923-B0B9-EF67A77534F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B185B-BC34-4E5E-A1A3-45843D55D10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2F9EA-200A-4B60-A107-654A20C6E56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EC91D-0891-47A0-83F7-DD262E5B009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AA9F1-278B-42E1-AD78-14013ABB752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B16CD-3240-4145-B065-08DB3E20A24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F8F19-136B-4295-A14D-EBC4F432B33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  <a:cs typeface="+mn-cs"/>
              </a:rPr>
              <a:t>Datum: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01637-2458-4385-9DFF-5A85E107118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1F64E-0DAB-4448-81EA-F5E23150E60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6EE1D-0747-425D-A7EB-6B5A49329FA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A7E89-860C-4C77-B769-DB7A66CE904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51267-2184-47A4-9A82-FFEA4CA9137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FA6C6-CCDB-46D0-BC2B-3DFC7AAF8E0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BD70E-42C4-45CC-9CF6-19E6F0DFF0B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28D7C-16E4-4C24-A0FB-71D50DFD37E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FD429-9D34-4B29-8BB4-BC84707B920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2880D-6F9E-426E-BC94-0DD077CE821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39F48-3889-4595-8738-32F915F4329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5928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74D8BD-BE6C-4821-96F6-EBF97653BADE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80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621D5-EB2A-4857-AB32-A36559DA981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C48FABB-4FEF-40CE-90F0-64CAEA5A5747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1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C950D75-4773-4560-881D-34FFD1BBE6AD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85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C46EE1D-0747-425D-A7EB-6B5A49329FA9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67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A13EDCF-027E-415A-867E-7CDE34987F1F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073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D14A8AE-B5A8-43E6-B9D3-9DCF51D95055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032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F63CAAD-ACF8-4075-BE5A-9DC378263AB1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81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AC136E8-1EAF-4C2B-AAC1-005BF83CD161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722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5ED798-434D-4070-95A0-5E7F3C774FE5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5020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7773988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419600" y="1916113"/>
            <a:ext cx="3811588" cy="19796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419600" y="4048125"/>
            <a:ext cx="3811588" cy="19812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0"/>
          </p:nvPr>
        </p:nvSpPr>
        <p:spPr>
          <a:xfrm>
            <a:off x="6588125" y="730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F3E76-4A03-47B9-B700-D7A1E5D26A9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5328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7773988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>
          <a:xfrm>
            <a:off x="6588125" y="730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69650-861D-44BF-BD83-BEEE601348D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94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3EDCF-027E-415A-867E-7CDE34987F1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4A8AE-B5A8-43E6-B9D3-9DCF51D9505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3CAAD-ACF8-4075-BE5A-9DC378263AB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30CF14-FB2F-45E5-8550-F891A1E4B52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675" r:id="rId2"/>
    <p:sldLayoutId id="2147483674" r:id="rId3"/>
    <p:sldLayoutId id="2147483673" r:id="rId4"/>
    <p:sldLayoutId id="2147483672" r:id="rId5"/>
    <p:sldLayoutId id="2147483671" r:id="rId6"/>
    <p:sldLayoutId id="2147483670" r:id="rId7"/>
    <p:sldLayoutId id="2147483669" r:id="rId8"/>
    <p:sldLayoutId id="2147483668" r:id="rId9"/>
    <p:sldLayoutId id="2147483667" r:id="rId10"/>
    <p:sldLayoutId id="2147483666" r:id="rId11"/>
    <p:sldLayoutId id="2147483716" r:id="rId12"/>
    <p:sldLayoutId id="2147483717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0ADFBF-8E82-4D49-8698-7699799C04E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685" r:id="rId2"/>
    <p:sldLayoutId id="2147483684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376380-9C6B-4629-A9F5-B9B7BB6699D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695" r:id="rId2"/>
    <p:sldLayoutId id="2147483694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F41F7B-FC5A-4668-ACC6-0D372271C3F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698" r:id="rId9"/>
    <p:sldLayoutId id="2147483697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09AB67-8B75-4C49-951F-5A45D720BE7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  <a:cs typeface="+mn-cs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5" r:id="rId2"/>
    <p:sldLayoutId id="2147483714" r:id="rId3"/>
    <p:sldLayoutId id="2147483713" r:id="rId4"/>
    <p:sldLayoutId id="2147483712" r:id="rId5"/>
    <p:sldLayoutId id="2147483711" r:id="rId6"/>
    <p:sldLayoutId id="2147483710" r:id="rId7"/>
    <p:sldLayoutId id="2147483709" r:id="rId8"/>
    <p:sldLayoutId id="2147483708" r:id="rId9"/>
    <p:sldLayoutId id="2147483707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30CF14-FB2F-45E5-8550-F891A1E4B529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678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nl/url?url=http://zakelijk.infonu.nl/zakelijk/10383-vennootschap-onder-firma-vof.html&amp;rct=j&amp;frm=1&amp;q=&amp;esrc=s&amp;sa=U&amp;ei=oyV7VJT3NsfaPZeJgMgF&amp;ved=0CBYQ9QEwAA&amp;usg=AFQjCNGAWqyCvvgPnhuEKMpnzMePrkk1mg" TargetMode="External"/><Relationship Id="rId1" Type="http://schemas.openxmlformats.org/officeDocument/2006/relationships/slideLayout" Target="../slideLayouts/slideLayout5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nl/url?url=http://duo-bloggers.blogspot.com/&amp;rct=j&amp;frm=1&amp;q=&amp;esrc=s&amp;sa=U&amp;ei=Fy57VLfBNoWsPYimgaAF&amp;ved=0CDIQ9QEwDjh4&amp;usg=AFQjCNHvE3P9ySUosalYw_0Sv2XnefauoQ" TargetMode="External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nl/url?url=http://nl.wikipedia.org/wiki/Factuur&amp;rct=j&amp;frm=1&amp;q=&amp;esrc=s&amp;sa=U&amp;ei=fy97VP_rAsTDOevsgbAG&amp;ved=0CDAQ9QEwDQ&amp;usg=AFQjCNFkzQc65rYYFLT7NViGf89PIShw2g" TargetMode="External"/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el 1"/>
          <p:cNvSpPr>
            <a:spLocks noGrp="1"/>
          </p:cNvSpPr>
          <p:nvPr>
            <p:ph type="ctrTitle"/>
          </p:nvPr>
        </p:nvSpPr>
        <p:spPr>
          <a:xfrm>
            <a:off x="2267744" y="1196752"/>
            <a:ext cx="4186237" cy="2303463"/>
          </a:xfrm>
          <a:ln/>
        </p:spPr>
        <p:txBody>
          <a:bodyPr/>
          <a:lstStyle/>
          <a:p>
            <a:r>
              <a:rPr lang="nl-NL" b="1" dirty="0" err="1" smtClean="0"/>
              <a:t>Bedrijfs-administratie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sz="2000" b="1" dirty="0"/>
              <a:t/>
            </a:r>
            <a:br>
              <a:rPr lang="nl-NL" sz="2000" b="1" dirty="0"/>
            </a:br>
            <a:r>
              <a:rPr lang="nl-NL" sz="2000" b="1" dirty="0" smtClean="0"/>
              <a:t>les 4: H3.1-3.5</a:t>
            </a:r>
            <a:endParaRPr lang="nl-NL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8452" y="116632"/>
            <a:ext cx="7773988" cy="1143000"/>
          </a:xfrm>
        </p:spPr>
        <p:txBody>
          <a:bodyPr/>
          <a:lstStyle/>
          <a:p>
            <a:pPr algn="ctr"/>
            <a:r>
              <a:rPr lang="nl-NL" sz="2800" b="1" dirty="0" smtClean="0"/>
              <a:t>Boekingsregel voor privé</a:t>
            </a:r>
            <a:r>
              <a:rPr lang="nl-NL" dirty="0" smtClean="0"/>
              <a:t> </a:t>
            </a:r>
            <a:r>
              <a:rPr lang="nl-NL" sz="1600" b="1" dirty="0" smtClean="0"/>
              <a:t>(1)</a:t>
            </a:r>
            <a:endParaRPr lang="nl-NL" sz="1600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971600" y="1916113"/>
            <a:ext cx="7560840" cy="4113212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Het boeken van privé-opnamen:</a:t>
            </a:r>
          </a:p>
          <a:p>
            <a:pPr marL="0" indent="0">
              <a:buNone/>
            </a:pPr>
            <a:endParaRPr lang="nl-NL" b="1" dirty="0" smtClean="0"/>
          </a:p>
          <a:p>
            <a:r>
              <a:rPr lang="nl-NL" sz="1600" b="1" dirty="0" smtClean="0"/>
              <a:t>Geld uit de kas van het bedrijf opnemen voor privé</a:t>
            </a:r>
          </a:p>
          <a:p>
            <a:r>
              <a:rPr lang="nl-NL" sz="1600" b="1" dirty="0" smtClean="0"/>
              <a:t>Van de bankrekening van het bedrijf naar de </a:t>
            </a:r>
            <a:r>
              <a:rPr lang="nl-NL" sz="1600" b="1" dirty="0" err="1" smtClean="0"/>
              <a:t>privé-rekening</a:t>
            </a:r>
            <a:r>
              <a:rPr lang="nl-NL" sz="1600" b="1" dirty="0" smtClean="0"/>
              <a:t> </a:t>
            </a:r>
            <a:r>
              <a:rPr lang="nl-NL" sz="1600" b="1" dirty="0">
                <a:sym typeface="Wingdings" panose="05000000000000000000" pitchFamily="2" charset="2"/>
              </a:rPr>
              <a:t>van degene die geld opneemt voor </a:t>
            </a:r>
            <a:r>
              <a:rPr lang="nl-NL" sz="1600" b="1" dirty="0" smtClean="0">
                <a:sym typeface="Wingdings" panose="05000000000000000000" pitchFamily="2" charset="2"/>
              </a:rPr>
              <a:t>privé-uitgaven</a:t>
            </a:r>
            <a:r>
              <a:rPr lang="nl-NL" sz="1600" b="1" dirty="0">
                <a:sym typeface="Wingdings" panose="05000000000000000000" pitchFamily="2" charset="2"/>
              </a:rPr>
              <a:t> </a:t>
            </a:r>
            <a:r>
              <a:rPr lang="nl-NL" sz="1600" b="1" dirty="0" smtClean="0"/>
              <a:t>overmaken</a:t>
            </a:r>
          </a:p>
          <a:p>
            <a:pPr marL="0" indent="0">
              <a:buNone/>
            </a:pPr>
            <a:endParaRPr lang="nl-NL" sz="1600" b="1" dirty="0"/>
          </a:p>
          <a:p>
            <a:pPr>
              <a:buFont typeface="Wingdings"/>
              <a:buChar char="è"/>
            </a:pPr>
            <a:r>
              <a:rPr lang="nl-NL" sz="1800" b="1" i="1" dirty="0" smtClean="0">
                <a:sym typeface="Wingdings" panose="05000000000000000000" pitchFamily="2" charset="2"/>
              </a:rPr>
              <a:t>Het eigen vermogen van het bedrijf wordt hierdoor </a:t>
            </a:r>
            <a:r>
              <a:rPr lang="nl-NL" sz="1800" b="1" i="1" u="sng" dirty="0" smtClean="0">
                <a:sym typeface="Wingdings" panose="05000000000000000000" pitchFamily="2" charset="2"/>
              </a:rPr>
              <a:t>minder</a:t>
            </a:r>
            <a:r>
              <a:rPr lang="nl-NL" sz="1800" b="1" i="1" dirty="0" smtClean="0">
                <a:sym typeface="Wingdings" panose="05000000000000000000" pitchFamily="2" charset="2"/>
              </a:rPr>
              <a:t>!</a:t>
            </a:r>
          </a:p>
          <a:p>
            <a:pPr marL="0" indent="0">
              <a:buNone/>
            </a:pPr>
            <a:endParaRPr lang="nl-NL" sz="2000" b="1" i="1" dirty="0">
              <a:sym typeface="Wingdings" panose="05000000000000000000" pitchFamily="2" charset="2"/>
            </a:endParaRPr>
          </a:p>
          <a:p>
            <a:endParaRPr lang="nl-NL" sz="2000" b="1" i="1" dirty="0" smtClean="0">
              <a:sym typeface="Wingdings" panose="05000000000000000000" pitchFamily="2" charset="2"/>
            </a:endParaRPr>
          </a:p>
          <a:p>
            <a:endParaRPr lang="nl-NL" sz="20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319" y="4581128"/>
            <a:ext cx="2997908" cy="133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053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2800" b="1" dirty="0"/>
              <a:t>Boekingsregel voor privé</a:t>
            </a:r>
            <a:r>
              <a:rPr lang="nl-NL" dirty="0"/>
              <a:t> </a:t>
            </a:r>
            <a:r>
              <a:rPr lang="nl-NL" sz="1600" b="1" dirty="0" smtClean="0"/>
              <a:t>(2)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1475656" y="1916113"/>
            <a:ext cx="6912768" cy="4113212"/>
          </a:xfrm>
        </p:spPr>
        <p:txBody>
          <a:bodyPr/>
          <a:lstStyle/>
          <a:p>
            <a:pPr marL="0" indent="0">
              <a:buNone/>
            </a:pPr>
            <a:r>
              <a:rPr lang="nl-NL" sz="2400" b="1" dirty="0" smtClean="0">
                <a:sym typeface="Wingdings" panose="05000000000000000000" pitchFamily="2" charset="2"/>
              </a:rPr>
              <a:t>Verwerking in de boekhouding</a:t>
            </a:r>
          </a:p>
          <a:p>
            <a:pPr marL="0" indent="0">
              <a:buNone/>
            </a:pPr>
            <a:endParaRPr lang="nl-NL" sz="2400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2000" b="1" dirty="0" smtClean="0">
                <a:sym typeface="Wingdings" panose="05000000000000000000" pitchFamily="2" charset="2"/>
              </a:rPr>
              <a:t>Noteren </a:t>
            </a:r>
            <a:r>
              <a:rPr lang="nl-NL" sz="2000" b="1" dirty="0">
                <a:sym typeface="Wingdings" panose="05000000000000000000" pitchFamily="2" charset="2"/>
              </a:rPr>
              <a:t>op de </a:t>
            </a:r>
            <a:r>
              <a:rPr lang="nl-NL" sz="2000" b="1" dirty="0" err="1">
                <a:sym typeface="Wingdings" panose="05000000000000000000" pitchFamily="2" charset="2"/>
              </a:rPr>
              <a:t>privé-rekening</a:t>
            </a:r>
            <a:r>
              <a:rPr lang="nl-NL" sz="2000" b="1" dirty="0">
                <a:sym typeface="Wingdings" panose="05000000000000000000" pitchFamily="2" charset="2"/>
              </a:rPr>
              <a:t> </a:t>
            </a:r>
            <a:r>
              <a:rPr lang="nl-NL" sz="2000" b="1" dirty="0" smtClean="0">
                <a:sym typeface="Wingdings" panose="05000000000000000000" pitchFamily="2" charset="2"/>
              </a:rPr>
              <a:t>van degene die geld opneemt:</a:t>
            </a:r>
            <a:endParaRPr lang="nl-NL" sz="2000" b="1" dirty="0">
              <a:sym typeface="Wingdings" panose="05000000000000000000" pitchFamily="2" charset="2"/>
            </a:endParaRPr>
          </a:p>
          <a:p>
            <a:r>
              <a:rPr lang="nl-NL" sz="1600" b="1" i="1" u="sng" dirty="0">
                <a:sym typeface="Wingdings" panose="05000000000000000000" pitchFamily="2" charset="2"/>
              </a:rPr>
              <a:t>Privé-opnamen</a:t>
            </a:r>
            <a:r>
              <a:rPr lang="nl-NL" sz="1600" b="1" i="1" dirty="0">
                <a:sym typeface="Wingdings" panose="05000000000000000000" pitchFamily="2" charset="2"/>
              </a:rPr>
              <a:t> verminderen het eigen vermogen, </a:t>
            </a:r>
            <a:endParaRPr lang="nl-NL" sz="1600" b="1" i="1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1600" b="1" i="1" dirty="0" smtClean="0">
                <a:sym typeface="Wingdings" panose="05000000000000000000" pitchFamily="2" charset="2"/>
              </a:rPr>
              <a:t>     dus </a:t>
            </a:r>
            <a:r>
              <a:rPr lang="nl-NL" sz="1600" b="1" i="1" u="sng" dirty="0">
                <a:sym typeface="Wingdings" panose="05000000000000000000" pitchFamily="2" charset="2"/>
              </a:rPr>
              <a:t>debet boeken</a:t>
            </a:r>
          </a:p>
          <a:p>
            <a:r>
              <a:rPr lang="nl-NL" sz="1600" b="1" i="1" u="sng" dirty="0">
                <a:sym typeface="Wingdings" panose="05000000000000000000" pitchFamily="2" charset="2"/>
              </a:rPr>
              <a:t>Privé-stortingen</a:t>
            </a:r>
            <a:r>
              <a:rPr lang="nl-NL" sz="1600" b="1" i="1" dirty="0">
                <a:sym typeface="Wingdings" panose="05000000000000000000" pitchFamily="2" charset="2"/>
              </a:rPr>
              <a:t> verhogen het eigen vermogen, </a:t>
            </a:r>
            <a:endParaRPr lang="nl-NL" sz="1600" b="1" i="1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1600" b="1" i="1" dirty="0">
                <a:sym typeface="Wingdings" panose="05000000000000000000" pitchFamily="2" charset="2"/>
              </a:rPr>
              <a:t> </a:t>
            </a:r>
            <a:r>
              <a:rPr lang="nl-NL" sz="1600" b="1" i="1" dirty="0" smtClean="0">
                <a:sym typeface="Wingdings" panose="05000000000000000000" pitchFamily="2" charset="2"/>
              </a:rPr>
              <a:t>    dus </a:t>
            </a:r>
            <a:r>
              <a:rPr lang="nl-NL" sz="1600" b="1" i="1" u="sng" dirty="0">
                <a:sym typeface="Wingdings" panose="05000000000000000000" pitchFamily="2" charset="2"/>
              </a:rPr>
              <a:t>credit boeken</a:t>
            </a:r>
          </a:p>
          <a:p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497846"/>
            <a:ext cx="2245990" cy="1417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4250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2800" b="1" dirty="0" smtClean="0"/>
              <a:t>Schuld aan de bank</a:t>
            </a:r>
            <a:endParaRPr lang="nl-NL" sz="2800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1403648" y="1916113"/>
            <a:ext cx="7128792" cy="4113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 smtClean="0"/>
              <a:t>Kenmerken</a:t>
            </a:r>
            <a:r>
              <a:rPr lang="nl-NL" sz="2400" b="1" dirty="0" smtClean="0"/>
              <a:t>:</a:t>
            </a:r>
          </a:p>
          <a:p>
            <a:pPr marL="0" indent="0">
              <a:buNone/>
            </a:pPr>
            <a:endParaRPr lang="nl-NL" sz="2400" b="1" dirty="0" smtClean="0"/>
          </a:p>
          <a:p>
            <a:r>
              <a:rPr lang="nl-NL" sz="2000" b="1" dirty="0" smtClean="0"/>
              <a:t>Bedrag  staat credit op de balans</a:t>
            </a:r>
          </a:p>
          <a:p>
            <a:r>
              <a:rPr lang="nl-NL" sz="2000" b="1" dirty="0" smtClean="0"/>
              <a:t>Creditbedrag  is een schuld aan de bank</a:t>
            </a:r>
          </a:p>
          <a:p>
            <a:r>
              <a:rPr lang="nl-NL" sz="2000" b="1" dirty="0" smtClean="0"/>
              <a:t>Schuldbedrag is een krediet van de bank aan het bedrijf</a:t>
            </a:r>
          </a:p>
          <a:p>
            <a:r>
              <a:rPr lang="nl-NL" sz="2000" b="1" dirty="0" smtClean="0"/>
              <a:t>Het krediet is altijd gebonden aan een maximumbedrag</a:t>
            </a:r>
            <a:endParaRPr lang="nl-NL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469983"/>
            <a:ext cx="2514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6670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nl-NL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nl-NL" b="1" i="1" u="sng" dirty="0" smtClean="0"/>
              <a:t>Huiswerk les 4:</a:t>
            </a:r>
          </a:p>
          <a:p>
            <a:pPr>
              <a:defRPr/>
            </a:pPr>
            <a:endParaRPr lang="nl-NL" b="1" dirty="0"/>
          </a:p>
          <a:p>
            <a:pPr marL="0" indent="0">
              <a:buFontTx/>
              <a:buNone/>
              <a:defRPr/>
            </a:pPr>
            <a:r>
              <a:rPr lang="nl-NL" sz="2000" b="1" dirty="0" smtClean="0"/>
              <a:t>Maken de opdrachten van </a:t>
            </a:r>
            <a:r>
              <a:rPr lang="nl-NL" sz="2000" b="1" dirty="0" err="1" smtClean="0"/>
              <a:t>Hdst</a:t>
            </a:r>
            <a:r>
              <a:rPr lang="nl-NL" sz="2000" b="1" dirty="0" smtClean="0"/>
              <a:t>. 3 paragraaf 1 t/m 5 van het boek: Administratie voor het MKB</a:t>
            </a:r>
          </a:p>
          <a:p>
            <a:pPr marL="0" indent="0" algn="ctr">
              <a:buFontTx/>
              <a:buNone/>
              <a:defRPr/>
            </a:pPr>
            <a:endParaRPr lang="nl-NL" b="1" dirty="0"/>
          </a:p>
          <a:p>
            <a:pPr marL="0" indent="0">
              <a:buFontTx/>
              <a:buNone/>
              <a:defRPr/>
            </a:pPr>
            <a:endParaRPr lang="nl-NL" b="1" dirty="0" smtClean="0"/>
          </a:p>
          <a:p>
            <a:pPr marL="0" indent="0">
              <a:buFontTx/>
              <a:buNone/>
              <a:defRPr/>
            </a:pPr>
            <a:r>
              <a:rPr lang="nl-NL" sz="2000" dirty="0" smtClean="0"/>
              <a:t>Dit wordt nabesproken in de volgende les.</a:t>
            </a:r>
          </a:p>
          <a:p>
            <a:pPr marL="0" indent="0">
              <a:buFontTx/>
              <a:buNone/>
              <a:defRPr/>
            </a:pPr>
            <a:endParaRPr lang="nl-NL" dirty="0" smtClean="0"/>
          </a:p>
          <a:p>
            <a:pPr marL="0" indent="0">
              <a:buFontTx/>
              <a:buNone/>
              <a:defRPr/>
            </a:pPr>
            <a:endParaRPr lang="nl-NL" dirty="0"/>
          </a:p>
          <a:p>
            <a:pPr marL="0" indent="0">
              <a:buFontTx/>
              <a:buNone/>
              <a:defRPr/>
            </a:pPr>
            <a:r>
              <a:rPr lang="nl-NL" sz="2000" dirty="0" smtClean="0"/>
              <a:t>Succes.</a:t>
            </a:r>
            <a:endParaRPr lang="nl-NL" sz="2000" dirty="0"/>
          </a:p>
        </p:txBody>
      </p:sp>
      <p:sp>
        <p:nvSpPr>
          <p:cNvPr id="80899" name="AutoShape 2" descr="data:image/jpeg;base64,/9j/4AAQSkZJRgABAQAAAQABAAD/2wCEAAkGBxQSEhQUEhQWFhQUFBQUFBQUEhQVFxUVFBQWFxQUFRQYHSggGBolHBUUITEhJSkrLi4uFx8zODMsNygtLisBCgoKDg0OFxAQFyscHBwsLCwsLCwsLCwsLCwsLCwsLCwsLCwsLCwsLCwsLCwsLCwsLCwrLCwsNywsNzc3NyssK//AABEIALoBDwMBIgACEQEDEQH/xAAcAAABBQEBAQAAAAAAAAAAAAAEAAMFBgcCAQj/xABOEAABAwEBCAoPBgQFBQAAAAABAAIDEQQFBhIhMUFR0QcTFVNhcXOBkZMWIjIzQlRykqGxsrPB0vAUNENSouEXYoLCJERj0/EjJaPi4//EABgBAAMBAQAAAAAAAAAAAAAAAAABAgME/8QAIBEBAQACAgMBAQEBAAAAAAAAAAECEQMSEyExQVFhcf/aAAwDAQACEQMRAD8A165tgidFGXRsJMbCSWNJJLQSSaYyidzYd6j6tupK5XeIuTj9kIpAC7mw71H1bdSW5sO9R9W3UikkALubDvUfVt1Jbmw71H1bdSKSQAu5sO9R9W3UlubDvUfVt1IpJAC7mw71H1bdSW5sO9R9W3UikkALubDvUfVt1Jbmw71H1bdSKSQAu5sO9R9W3UlubDvUfVt1IpJAC7mw71H1bdSW5sO9R9W3UikkALubDvUfVt1Jbmw71H1bdSKSQAu5sO9R9W3UlubDvUfVt1IpJAC7mw71H1bdSW5sO9R9W3UikkALubDvUfVt1Jbmw71H1bdSKSQAu5sO9R9W3UlubDvUfVt1IpJAC7mw71H1bdSW5sO9R9W3UikkALubDvUfVt1Jbmw71H1bdSKSQAu5sO9R9W3UvDc2Heo+rbqRaSACuaaRtGjCA4g4gBF1URc+bFTQ5/tuUlG5Y03Fyu8RcnH7IRSFuV3iLk4/ZCKWxPFB7rvx4m5TmJz4s6nFTycZ4z6yrwxlvsrdRIz3ce3K1vQfmTIvidSoa08x+ZBvFRjUVb5sALacWKO9WRl8Dj4LRzHWiIbqvcaANyVyHWqDurk+KsVxrcCcuIj0ovDIO9WMWyTQ3oOte/a5P5P1a0w1y9qo6Qu9PfapP5P1a179pk0M/UmwV0jpD710bTJoZ+pefaZdDP1JVXNUdIO9dfapdDP1JfapdDP1JspYSOkHenPtUuhn6kvtUuhn6kNaLWxgq9zWjS4getCRXds7sQlb6vSVN6T9VLlfxJOtsgzM/UkLbJoZ+pMtcHCoII0g1C8e+ifSJ713LdJ7coZ6UG++Jw8AenWg7ZKXIPa0+kV2Sxvld+QfXOm3X1Efhjp/dQ8gQsiqceI7J11+JH4fp/deC/M716f3VacyqbkxJ+LEdqs5v2/0vT+6bkv9DcsXpCp08+hASRl2VXODErlV3dskNH4Lj/UNaulzLXtsTJKUwhWla0xrExZ1sl7/AN3i8n4lZcuGOOuqpbUmCvVyF0sDVWwS43D+eT3jlPWcqt2Dun8pJ7xysVlWVM5crvEXJx+yEUhbld4i5OP2QilqTxU0uxnjPrVyVKc7tjxla8X1OXx05RtquaZDUnFoUjVegrbt/GavWm4RAq3GvLnsdG4ZRpVoC9wGnKAn3uges89QK5aIjCQjKBOh6zIQx+NPhyGaU5G5AOFeLwvGlUm/C/yOBpjszg+Y17YY2R6TXI53Bk06FOWUx+njhcr6Wy6N0Y4W4UrgBjpnJp+VoxnmWe3Xv+keSIaRR1IwiQXnhzhvEKnhVFtd1ppAS6RzneG5ziSeAcHAorbcfEubPlyy9T068OLHH77Wie6bHurJhvccrnGvrqSu23QZQiMUNKGtcZ0AZDnVaikylCyy0qsOm2/bS8XOvrfA7tTgYxiGNh425Ffrj3xttJDXdq/oaToFch4FgYtNHA1NBlUrZrqyNNWEn+XHlByY8RzLTHth8ZZzHL7G/GDSh7RQKlXr3+YYbHaMROJryc+bC1q4yY12YZdo5bjcaClqeJDOCOkYUw6FaSgC/Gh5I6qUMC4cwBPsaN+z0ypt7QEZIgZ3gZU97AeV2Wi1i977vF5PxKx6eYnItgvd+7xeT8Ss+aeoc+JML0LxernNT7B3T+Uk945WGyqvWDun8pJ7xysNlWVM7crvEXJx+yEUhbld4i5OP2QilqTxUWV/bO4z61elQJz27uNa8X1OXw4Hp0CtEIHJ6Ny3RoXHiTtKpiNyfCgnohXYjovWldpEUbqKj3338PheY4A0UJDnuGFkykDgV5IxLBrukFzyTX0Vr8VhzZ2akdHDhMt2u76r4Z3wB5me+uC6jnHBLTUHtRQDHQ5MigLk2rbcb8uQ8+QoW22ilkazO2QtArjwT2w4xjIQFxbTgPx9ycvAcxWPW9W25M1gtTiQRx0px0CFs9CBjzmvNi+HpRtsaKU0tBUfC7BJp4Qr/U3E7pFFOPxeX06MXEfr4ph37/H4rsy15sY9BHrTcAwuID9qegKoVccJ+si6s05JINeAjT2uPoHpTlobmzZ6+tM4tP1kVJp+a3YAqDXj1LXdi6+IWuzFjjWWAhp0lhrtbj0Ecw0rDZNGZWbYjukYbpRs8GcOicOEguYfOa0c60w9Vln7b45iZfHRGOQsxW7KBJShJERK6mVR882gIUanco2enGi5TpKAmmGZXjBQ0q2K937tF5PxKx/ai5tRTLQAnKtgve+7ReT8So5r6gnxJr1eBernNT7B3T+Uk945WGyqvWDun8pJ7xysNlWVM7crvEXJx+yEUhbld4i5OP2QilqTxZ9aAcJx4StBWb2t3/Udj8IrXi+lfjvCXTXoYuTsTho51vSFxyp0uqhGJwuUUtJCOVPseopr04JSknR670zhZ5jH3YjeW0y5MdOGlVgUs22Z6VFceULehPXEedfPt3GbTNIAcTJHt5g4gD1LDmx3ZXRw3U0bt1la9pAzYxxgEfFRdyKhzsVaDHXjR5tIINNGPjUpse3qvt1oJIc2ztrtsgxVOZjCcrjn0DmWeMt9LzsllDsNQKE6tI9SDtbSw1HHzhaHdXY3khqbM7bm1rgPIbIOAHE13oPAVSrZAWvcxwILSQQcoIxEFTZcb8XLMp6qCe/tcWSppxEGg5iKdClIYqDhynjTdludVzn07RtK6C7KBTgpVd21+CPrHkTtl9QTGz6Gtc1BQKNdKU7I+oqebJrQzTUq5GdOMeSpzY5gL7p2UDwZdsPFGHP/ALV5etexNb5MGIYMbSNtlI7VgzgaXUyD1BXbY1uSwXRt0kbaR2dzoIwTXK8gmunBjPnqpGdrVpZUDPOupHoSQrdEga0SEoWUp+ZyDkanDDzPHGgZXIyY6EFMFpKRpz8VPitoveP+Gi8n4lYqWk5MnHRbVe992i8n4lZc34qJML1eBernCn2Dun8pJ7xysNlVesHdP5ST3jlYbKsqZ25XeIuTj9kIpC3K7xFycfshFLUnhWYWzvr/ACitPWW3QcNtf5RWvF9L8eYScY9DCQaU4yUaVtaBzCn2008SDZINK7Eg0qKWhwY38wro/ddCPhCCa8aU+14S2DwH/K+f7/Iy21TN/wBV/tEj1hb82QaVjeyzZALW5w8NjHjjpgH2Vnyfi8f2I+8G9R1snbtwcLPgGVxBptjWvMYYHDJV7XA8DTwLd7JA2JjWRsDGNFGtaAGgcACp+xS7/tsWPI6Uc22u1q5teNKeM9Jvt6JDoWTbJ9j2u07YMQlbhHym9q71NPOtTe4Kn7JVz9ssu2DuoXB39DqBw9k8yM5uHhdVnFitoMGCBjDnOOPTSh6B6FG253T0qOnkLHGhIOb4q1XqXpm32Z8rZAx7ZSwNc0lpAax2UGorhHNmWEw/jovJPlVKUE5MmitU5ciwGWeKI9qJJGMLjQYLSe2NTiyVPMpa6lwJrIcGZhFcjxja7yXDF048SHwhQ6Miq3Sekvvb6DubYorNE2KFoZGzEBpOck53HKSqpsfNwG2weF9vtGFzYFOahrzqmXt37yWUGObCnjqMGr+3YM9CcrcmI0orZcW3xm2SujNYrXCydtcm2RO2qUceNleJazKVlcbFte/hQ8rxp5k0+UIeaRWT2R4zpuSQZsXFn4ymJJAhnzpwHZZeJBPcNHpXEsiFkkV6I5I7Ktsve+7ReT8SsFllW8XufdofIHxWXKqfEoF0uQuliSn2Dun8pJ7xysNlVesHdP5ST3jlYbKsqZ25XeIuTj9kIpC3K7xFycfshFLUnJWRXTP/AF5PK1LXSscuxbGtnkByhxzrTjoeYXCnWHhUbuixOR3RaM/oC03D0l2H6onagKKZdJmn1J7dNii5QaqTa4aE6JQo1l0GaQmLpWt7gBA5rXEmrnAGgpixUNVFzkOY1NCT6os72WgKxOzmN4NdAcKe0U66/a0WR5ZaohIPBc3tCeGtMFw6FXLXaZ7sWkANwGYmlwqWRMBqanO7GTwnQlllLD62VoWxjZy25sFRQu2x2PQZHUPOKHnVpxoGwzRwxsjYKMja1jRWtGtAAqc5T5uk36KJnE9aewSmrZZRLG+N2R7XNPE4UXDbcE8La1Haf0+tfOd2rMWPc05WOcx3G0kH1FarsQsb9hdTLt8mFwHBZT0UVZ2TY4TaiYaYbmgzAZA/TxkUqNaN2JL4WQmSyyYjI/bI3Zi7BAcw8NGgjnUyqyn60u02Vr2lj2tc1woWuAIPGCspv5vVFlcx0DZXRvDy6jC5sWBg+EBiFHZ9BxrXRdBi5ltsZBBFQRQ8RTtlGO4wGwXLdaHshjxveRUnwW53cwxrUbRccxOsO0tqIHGJ3JyRODnO09s1h40Xe7cOzWLDMdXOee7fQuDB3LAQMnDn5lKy21n1/wAKZZDy3aHe08HQhZa8CcnujGEFLdWPh9GtadonRuVx4ExI48A4wvJLqR8PQNaFlt8eY+hVv/SKaQ8HMEHJM7g6F1JbG8HPVByTjN6E9z+k6fMTXJ0Lf72/usPkBfPbpxQ1r0hfQl7R/wALD5AU5D8SgXS5C6UEp9g7p/KSe8crDZVXrB3T+Uk945WGyrKmduV3iLk4/ZCJQ1yu8RcnH7IRK1J4V85X424i1ziuSTTTMF9GFfLd+9rpb7SMeKT+1qZz4bFtJz/qTzbSdPpUIy3E5nfXOiY7U78p5ykaYbaT9Fei3EaekqPa9x8H9ScaXaAFNVEgy6HGnmXSPD6VGBruBOtDtKiqiUNtwhRzajQW19acitmCKNBaNAxD0KLjBRkRxLOtYNbdA8PSdacbb3fVdaji7i6VwZhwdKj2tNR292n160bYJZJXhjAST6KZSToVYFqHArHeXdaOOY4bgC4ANJxCtclTn1Ixwtuiysk2AuxsX2gudIHtwXEudUONScZqRx6FXxeJLFIJHSNOA5rgGVGNpqO2OTJoW6TXWAblVHviukzHQgHPkAVcuHLj7wu5/wALjywyus4hTdU6acGhcG6Z0qKfaQ5zqZqA8eXUvC7iUyVdkHyXQP5kw+1k+Eo58zfzDpCYMugjpWkZ0fJKdJPQmtuOcO5gEFtp+nLoSnh6TrWkjOnpZxok52jWgp536DThbRdvfpAPHUpmRwPgDoOtXpGwsk7vopl1pP05G9r+Q8xKYlI4uNxPrKYDOtgFe7GI5CCvq29X7pBybV8qlwx9sPNH7r6qvV+5wcm1BZfEuF0uQukIU+wd0/lJPeOVhsqr1g7p/KSe8crDZVlTO3K7xFycfshElDXK7xFycfshErUnJXyvfvTdG1cr/a1fU5Xyvfsyt0bVyv8Aa1M4i2kIqOQHKhGD6NAu9vpkp60aCUido9Sea7gUQJ3H6onRJTOpsOVJ4XCuttCj2zjSu2zjT6FFixwkOZd7aUCJV2yQ6VC4fdUod8RXReV1hFJUBSVCHe9xqKVBUmWhcmIJ9tDqhftdqbiZK8NzDbHD0ApgRyvcDK4uGXtnF3rU8IAvWWYKvLS8cCMtBTwe4otllCebGNCz7RppHtmINMfMCfUu618E4uBEPjGVMvbTISOcpylpw4A4snMQmXxnMfSQnauCbL3K4mw0QRp84prD0+tOyPP0Ew550DoVRNhqd5GQ4vKCDfaj+b1FHOeM7Qmi8ZvgfWqlLQAuxHEMh9S+vL1Pudn5JvqXyXIGkGoGQ5qL60vV+6Wfkm+pOIynpLhdLkLpDNT7B3T+Uk945WGyqvWDun8pJ7xysNlWVM5crvEXJx+yEVRDXK7xFycfshFLUnJCyS7WxNNaJ5ZvtDW7Y/CwcFxoKAUrzLXV4g5dMRdsJTH/ADTOrOtc/wAD5vG29Wda3BJPY3/jEW7CEvjTerOtODYTk8Zb5h1rakqJH2YwNhiTxhnmHWuxsOS+MM8w61slEqJag71jg2IJd/Z5h1r3+Ec2/s8w61sVEFb7ZtdO1BFCe7DcjS44jlxApdYfkrLBsTT7+zzDrSOxNPv7PMOtahFdMOcWgOqA7KKY20BHScqYju405WPBpUincjhz5ODOjpD8tZt/CWff2eadaX8JZt+Z5p1rVDbwDguBBow4xlLyQGimfEVzNdAAVAq0xmQOqAKYqDHkJql0g8uTK/4ST78zzTrXn8I59/Z5p1rUYbrNLg3BdVxIBpiNKivS0+jSnILosLg2oqS8DGD3LnDNn7WtEeODy5MsZsTTj8dnmnWnRsVz78zzTrWjx3aYSQRgkEjGcWWlScwquo7sMoK5cEONCCBVmGSDnAFehHjh+bJmztiqY/jM806027Ymm35nmnWtPjusxzmtAd22Q0FKUqDUH91IhHjkHlyY9/CObfmeada8dsRTb+zzDrWxUSon1heXJjZ2IJt/j8w61ydh6bf4/MOtbNRKifWDyVi52G5t/j8w6007YWm3+Mf0H5lttEqI1C8lYa/YSnP+Zj6o/MtjuJYzFBHG6hLGBpIyYtCPovUyuVryi9SSQlT7B3T+Uk945WGyqvWDun8pJ7xysNlWVM7crvEXJx+yEUopjJWMa0YHatDa1NTgimdpQ81tmbmaf6//AEWnaEnUlUrRd6dvgDrB/toV99c4/BHW/wDzRuBd0lRDfjPvP/lH+0vW35zDLZweObVGjYXpJUjs2m8Wb1zvkS7NpvFm9c75EbgXdJUfs2m8Wb1zvkXvZrN4s3rnfIjYXdcPjBygHjFcuVUvs1m8Wb1zvkS7NZvFm9c75EbC5tiAyAZ82kkn0k9K8fA04iBmzaMYVN7NpvFm9c75EuzabxZvXO+RGwuT4Gu7poObGAV4bM0kHBbUCgOCKgaAcyp3ZrN4szrnfIl2azeLN653yI2FzZA1uQAVNcQAx6UtqFa0HQFTOzabxZvXO+RLs2m8Wb1zvkRsLntLdA6AltI0DoVM7NpvFm9c75EuzWbxZvXO+RGwujYgMgAz4l2qR2azeLM653yL3s1m8Xb1rvkRsLskqT2aTeLt613yJdmk3i7etd8iNhdklSOzWbxZvXO+RLs1m8Wb1zvkRsLukqR2bTeLN653yLzs2m8Wb1zvkRsLwkqQL9ZvFm9c75F12aTeLs613yI2F1SVM7LpnCggaOESnF0sRVmvgmP4TeeQ/BiNwGbAO2fyknvHKw2bIoi59nIxnKSSafzOJp6VNQNos6Z5zUNLBVFrwpBES2AHMhn3KBzKfIXJCAr25A0JbkDQrBRKiYV/cgaEtyBoVgolRAV/cgaEtyBoVgolRAV/cgaEtyBoVgolRAV/cgaEtyBoVgolRAV/cgaEtyBoVgolRAV/cgaEtyBoVgolRAV/cgaEtyBoVgolRAV/cgaEtyBoVgolRAV/cgaEtyBoVgolRAV/cgaEtyBoVgolRAV/cgaEtyBoVgolRAV/cgaEtyBoVgolRAQbLlDQiorCBmUmAugEgHigoiGtXQXoQH//2Q=="/>
          <p:cNvSpPr>
            <a:spLocks noChangeAspect="1" noChangeArrowheads="1"/>
          </p:cNvSpPr>
          <p:nvPr/>
        </p:nvSpPr>
        <p:spPr bwMode="auto">
          <a:xfrm>
            <a:off x="1174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pic>
        <p:nvPicPr>
          <p:cNvPr id="8090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4724400"/>
            <a:ext cx="258127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tel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3987" cy="649288"/>
          </a:xfrm>
        </p:spPr>
        <p:txBody>
          <a:bodyPr/>
          <a:lstStyle/>
          <a:p>
            <a:pPr algn="ctr"/>
            <a:r>
              <a:rPr lang="nl-NL" sz="2400" dirty="0" smtClean="0"/>
              <a:t>Boekingsregels </a:t>
            </a:r>
            <a:br>
              <a:rPr lang="nl-NL" sz="2400" dirty="0" smtClean="0"/>
            </a:br>
            <a:endParaRPr lang="nl-NL" sz="2400" dirty="0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1196752"/>
            <a:ext cx="7632848" cy="4929411"/>
          </a:xfrm>
        </p:spPr>
        <p:txBody>
          <a:bodyPr/>
          <a:lstStyle/>
          <a:p>
            <a:pPr marL="0" indent="0">
              <a:buNone/>
            </a:pPr>
            <a:r>
              <a:rPr lang="nl-NL" sz="2000" b="1" i="1" u="sng" dirty="0" smtClean="0"/>
              <a:t>Samenvatting boekingsregels:</a:t>
            </a:r>
          </a:p>
          <a:p>
            <a:pPr>
              <a:buFontTx/>
              <a:buNone/>
            </a:pPr>
            <a:endParaRPr lang="nl-NL" dirty="0" smtClean="0"/>
          </a:p>
          <a:p>
            <a:pPr>
              <a:buFontTx/>
              <a:buNone/>
            </a:pPr>
            <a:r>
              <a:rPr lang="nl-NL" dirty="0" smtClean="0"/>
              <a:t>	</a:t>
            </a:r>
            <a:r>
              <a:rPr lang="nl-NL" sz="2400" dirty="0" smtClean="0"/>
              <a:t>     </a:t>
            </a:r>
            <a:r>
              <a:rPr lang="nl-NL" sz="2400" b="1" dirty="0" smtClean="0"/>
              <a:t>B	      O		        K		      S</a:t>
            </a:r>
          </a:p>
          <a:p>
            <a:pPr>
              <a:buFontTx/>
              <a:buNone/>
            </a:pPr>
            <a:r>
              <a:rPr lang="nl-NL" sz="2400" b="1" dirty="0" smtClean="0"/>
              <a:t>Bezittingen opbrengsten     kosten       schulden</a:t>
            </a:r>
          </a:p>
          <a:p>
            <a:pPr>
              <a:buFontTx/>
              <a:buNone/>
            </a:pPr>
            <a:r>
              <a:rPr lang="nl-NL" sz="2400" b="1" dirty="0" smtClean="0"/>
              <a:t>     </a:t>
            </a:r>
            <a:r>
              <a:rPr lang="nl-NL" sz="2400" dirty="0" smtClean="0"/>
              <a:t>D       C        D        C        D        C        D      C   </a:t>
            </a:r>
          </a:p>
          <a:p>
            <a:pPr>
              <a:buFontTx/>
              <a:buNone/>
            </a:pPr>
            <a:r>
              <a:rPr lang="nl-NL" sz="2400" b="1" dirty="0" smtClean="0"/>
              <a:t>     +        -         -          +        +         -         -       +</a:t>
            </a:r>
          </a:p>
          <a:p>
            <a:endParaRPr lang="nl-NL" dirty="0" smtClean="0"/>
          </a:p>
        </p:txBody>
      </p:sp>
      <p:pic>
        <p:nvPicPr>
          <p:cNvPr id="7987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0856" y="4437112"/>
            <a:ext cx="30480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16632"/>
            <a:ext cx="7197923" cy="1143000"/>
          </a:xfrm>
        </p:spPr>
        <p:txBody>
          <a:bodyPr/>
          <a:lstStyle/>
          <a:p>
            <a:pPr algn="ctr"/>
            <a:r>
              <a:rPr lang="nl-NL" dirty="0" smtClean="0"/>
              <a:t>Kennismaking met het bedrijf </a:t>
            </a:r>
            <a:r>
              <a:rPr lang="nl-NL" sz="1600" dirty="0" smtClean="0"/>
              <a:t>(1)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1835696" y="1403648"/>
            <a:ext cx="6851104" cy="4929411"/>
          </a:xfrm>
        </p:spPr>
        <p:txBody>
          <a:bodyPr/>
          <a:lstStyle/>
          <a:p>
            <a:pPr>
              <a:buFontTx/>
              <a:buNone/>
            </a:pPr>
            <a:r>
              <a:rPr lang="nl-NL" sz="1800" b="1" dirty="0" smtClean="0"/>
              <a:t>De boekhouding van een VOF </a:t>
            </a:r>
            <a:r>
              <a:rPr lang="nl-NL" sz="1600" b="1" dirty="0" smtClean="0"/>
              <a:t>(Vennootschap onder Firma)</a:t>
            </a:r>
          </a:p>
          <a:p>
            <a:pPr>
              <a:buFontTx/>
              <a:buNone/>
            </a:pPr>
            <a:endParaRPr lang="nl-NL" sz="1600" b="1" dirty="0" smtClean="0"/>
          </a:p>
          <a:p>
            <a:pPr>
              <a:buFontTx/>
              <a:buNone/>
            </a:pPr>
            <a:endParaRPr lang="nl-NL" sz="1600" b="1" dirty="0" smtClean="0"/>
          </a:p>
          <a:p>
            <a:pPr>
              <a:buFontTx/>
              <a:buNone/>
            </a:pPr>
            <a:r>
              <a:rPr lang="nl-NL" sz="1600" b="1" dirty="0" smtClean="0"/>
              <a:t>Kenmerken VOF:</a:t>
            </a:r>
          </a:p>
          <a:p>
            <a:pPr>
              <a:buFontTx/>
              <a:buNone/>
            </a:pPr>
            <a:endParaRPr lang="nl-NL" sz="1600" b="1" dirty="0" smtClean="0"/>
          </a:p>
          <a:p>
            <a:r>
              <a:rPr lang="nl-NL" sz="1600" b="1" dirty="0" smtClean="0"/>
              <a:t>Samen de winst verdelen</a:t>
            </a:r>
          </a:p>
          <a:p>
            <a:r>
              <a:rPr lang="nl-NL" sz="1600" b="1" dirty="0" smtClean="0"/>
              <a:t>Samen voor de verliezen opdraaien</a:t>
            </a:r>
          </a:p>
          <a:p>
            <a:r>
              <a:rPr lang="nl-NL" sz="1600" b="1" dirty="0" smtClean="0"/>
              <a:t>Ieder heeft een eigen vermogen op de balans van de VOF</a:t>
            </a:r>
          </a:p>
          <a:p>
            <a:pPr>
              <a:buFontTx/>
              <a:buNone/>
            </a:pPr>
            <a:endParaRPr lang="nl-NL" sz="1600" b="1" dirty="0" smtClean="0"/>
          </a:p>
        </p:txBody>
      </p:sp>
      <p:pic>
        <p:nvPicPr>
          <p:cNvPr id="87045" name="Picture 5" descr="ANd9GcSe5HWM4-0Xaaj0AERhYa2PodHx5z2UWQTFw9J-wp6bTxi96DWOwhuka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4437063"/>
            <a:ext cx="1462087" cy="14620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mtClean="0"/>
              <a:t>Kennismaking met het bedrijf </a:t>
            </a:r>
            <a:r>
              <a:rPr lang="nl-NL" sz="1600" smtClean="0"/>
              <a:t>(2)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nl-NL" b="1" smtClean="0"/>
              <a:t>Toepassing van het rekening-schema </a:t>
            </a:r>
            <a:r>
              <a:rPr lang="nl-NL" sz="1400" b="1" smtClean="0"/>
              <a:t>(hdst. 3)</a:t>
            </a:r>
          </a:p>
          <a:p>
            <a:pPr>
              <a:buFontTx/>
              <a:buNone/>
            </a:pPr>
            <a:endParaRPr lang="nl-NL" b="1" smtClean="0"/>
          </a:p>
          <a:p>
            <a:pPr>
              <a:buFontTx/>
              <a:buChar char="-"/>
            </a:pPr>
            <a:r>
              <a:rPr lang="nl-NL" sz="1600" b="1" smtClean="0"/>
              <a:t>De cijfers voor de grootboekrekeningen </a:t>
            </a:r>
          </a:p>
          <a:p>
            <a:pPr>
              <a:buFontTx/>
              <a:buNone/>
            </a:pPr>
            <a:r>
              <a:rPr lang="nl-NL" sz="1600" b="1" smtClean="0"/>
              <a:t>	zijn codenummers van deze rekeningen </a:t>
            </a:r>
            <a:r>
              <a:rPr lang="nl-NL" sz="1400" b="1" smtClean="0"/>
              <a:t>(pag. 57)</a:t>
            </a:r>
          </a:p>
          <a:p>
            <a:pPr>
              <a:buFontTx/>
              <a:buChar char="-"/>
            </a:pPr>
            <a:r>
              <a:rPr lang="nl-NL" sz="1600" b="1" smtClean="0"/>
              <a:t>De codenummering vindt plaats vlg. een vast schema</a:t>
            </a:r>
          </a:p>
          <a:p>
            <a:pPr>
              <a:buFontTx/>
              <a:buChar char="-"/>
            </a:pPr>
            <a:r>
              <a:rPr lang="nl-NL" sz="1600" b="1" smtClean="0"/>
              <a:t>Het complete rekeningschema bevat 10 rubrieken, genummerd van 0 t/m 9</a:t>
            </a:r>
          </a:p>
          <a:p>
            <a:pPr>
              <a:buFontTx/>
              <a:buChar char="-"/>
            </a:pPr>
            <a:endParaRPr lang="nl-NL" sz="1600" b="1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275137"/>
            <a:ext cx="3286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Kennismaking met het bedrijf </a:t>
            </a:r>
            <a:r>
              <a:rPr lang="nl-NL" sz="1600" smtClean="0"/>
              <a:t>(3)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1259632" y="1412776"/>
            <a:ext cx="7773987" cy="411321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nl-NL" sz="2400" b="1" dirty="0" smtClean="0"/>
              <a:t>Rekeningschema Waterman VOF:</a:t>
            </a:r>
          </a:p>
          <a:p>
            <a:pPr>
              <a:buFontTx/>
              <a:buNone/>
            </a:pPr>
            <a:endParaRPr lang="nl-NL" sz="1600" b="1" dirty="0" smtClean="0"/>
          </a:p>
          <a:p>
            <a:r>
              <a:rPr lang="nl-NL" sz="1600" b="1" dirty="0" smtClean="0"/>
              <a:t>rubriek 0: 	rekeningen van vaste activa, eigen vermogen, 				privé en lang vreemd vermogen</a:t>
            </a:r>
          </a:p>
          <a:p>
            <a:r>
              <a:rPr lang="nl-NL" sz="1600" b="1" dirty="0" smtClean="0"/>
              <a:t>rubriek 1: 	vorderingen, liquide middelen en kort vreemd 				vermogen</a:t>
            </a:r>
          </a:p>
          <a:p>
            <a:r>
              <a:rPr lang="nl-NL" sz="1600" b="1" dirty="0" smtClean="0"/>
              <a:t>rubriek 3: 	voorraad grondstoffen, hulpstoffen en 				</a:t>
            </a:r>
            <a:r>
              <a:rPr lang="nl-NL" sz="1600" b="1" dirty="0" err="1" smtClean="0"/>
              <a:t>halffabrikaten</a:t>
            </a:r>
            <a:endParaRPr lang="nl-NL" sz="1600" b="1" dirty="0" smtClean="0"/>
          </a:p>
          <a:p>
            <a:r>
              <a:rPr lang="nl-NL" sz="1600" b="1" dirty="0" smtClean="0"/>
              <a:t>rubriek 4: 	kostenrekeningen</a:t>
            </a:r>
          </a:p>
          <a:p>
            <a:r>
              <a:rPr lang="nl-NL" sz="1600" b="1" dirty="0" smtClean="0"/>
              <a:t>rubriek 7: 	voorraden gereed product </a:t>
            </a:r>
          </a:p>
          <a:p>
            <a:r>
              <a:rPr lang="nl-NL" sz="1600" b="1" dirty="0" smtClean="0"/>
              <a:t>rubriek 8: 	verkooprekeningen en rekeningen voor kosten 				van de verkopen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50" y="5381972"/>
            <a:ext cx="2148086" cy="1321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Kennismaking met het bedrijf </a:t>
            </a:r>
            <a:r>
              <a:rPr lang="nl-NL" sz="1600" dirty="0" smtClean="0"/>
              <a:t>(4)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2002851" y="1340768"/>
            <a:ext cx="6635080" cy="4929411"/>
          </a:xfrm>
        </p:spPr>
        <p:txBody>
          <a:bodyPr/>
          <a:lstStyle/>
          <a:p>
            <a:pPr>
              <a:buFontTx/>
              <a:buNone/>
            </a:pPr>
            <a:r>
              <a:rPr lang="nl-NL" sz="2400" b="1" dirty="0" smtClean="0"/>
              <a:t>Nummering grootboekrekeningen</a:t>
            </a:r>
          </a:p>
          <a:p>
            <a:pPr>
              <a:buFontTx/>
              <a:buNone/>
            </a:pPr>
            <a:endParaRPr lang="nl-NL" b="1" dirty="0" smtClean="0"/>
          </a:p>
          <a:p>
            <a:pPr>
              <a:buFontTx/>
              <a:buNone/>
            </a:pPr>
            <a:r>
              <a:rPr lang="nl-NL" b="1" dirty="0" smtClean="0"/>
              <a:t>	</a:t>
            </a:r>
            <a:r>
              <a:rPr lang="nl-NL" sz="1600" b="1" dirty="0" smtClean="0"/>
              <a:t>- 1</a:t>
            </a:r>
            <a:r>
              <a:rPr lang="nl-NL" sz="1600" b="1" baseline="30000" dirty="0" smtClean="0"/>
              <a:t>ste</a:t>
            </a:r>
            <a:r>
              <a:rPr lang="nl-NL" sz="1600" b="1" dirty="0" smtClean="0"/>
              <a:t> cijfer	= nummer van de rubriek</a:t>
            </a:r>
          </a:p>
          <a:p>
            <a:pPr>
              <a:buFontTx/>
              <a:buNone/>
            </a:pPr>
            <a:r>
              <a:rPr lang="nl-NL" sz="1600" b="1" dirty="0" smtClean="0"/>
              <a:t>	- 2</a:t>
            </a:r>
            <a:r>
              <a:rPr lang="nl-NL" sz="1600" b="1" baseline="30000" dirty="0" smtClean="0"/>
              <a:t>de</a:t>
            </a:r>
            <a:r>
              <a:rPr lang="nl-NL" sz="1600" b="1" dirty="0" smtClean="0"/>
              <a:t>  cijfer  	= cijfer van de groep; </a:t>
            </a:r>
          </a:p>
          <a:p>
            <a:pPr>
              <a:buFontTx/>
              <a:buNone/>
            </a:pPr>
            <a:r>
              <a:rPr lang="nl-NL" sz="1600" b="1" dirty="0" smtClean="0"/>
              <a:t>			bijv. de bankrekeningen bedrijf:   110 Rabo-			bank;  111 ABN-bank</a:t>
            </a:r>
          </a:p>
          <a:p>
            <a:pPr>
              <a:buFontTx/>
              <a:buNone/>
            </a:pPr>
            <a:r>
              <a:rPr lang="nl-NL" sz="1600" b="1" dirty="0" smtClean="0"/>
              <a:t>	- 3</a:t>
            </a:r>
            <a:r>
              <a:rPr lang="nl-NL" sz="1600" b="1" baseline="30000" dirty="0" smtClean="0"/>
              <a:t>de</a:t>
            </a:r>
            <a:r>
              <a:rPr lang="nl-NL" sz="1600" b="1" dirty="0" smtClean="0"/>
              <a:t> cijfer	= de rekening in de betreffende groep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437112"/>
            <a:ext cx="22764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23904" y="202332"/>
            <a:ext cx="7773988" cy="1143000"/>
          </a:xfrm>
        </p:spPr>
        <p:txBody>
          <a:bodyPr>
            <a:normAutofit/>
          </a:bodyPr>
          <a:lstStyle/>
          <a:p>
            <a:r>
              <a:rPr lang="nl-NL" sz="2800" b="1" dirty="0" smtClean="0"/>
              <a:t>Kennismaking met het bedrijf </a:t>
            </a:r>
            <a:r>
              <a:rPr lang="nl-NL" sz="1600" b="1" dirty="0" smtClean="0"/>
              <a:t>(5)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584" y="1628775"/>
            <a:ext cx="7786687" cy="4400550"/>
          </a:xfrm>
        </p:spPr>
        <p:txBody>
          <a:bodyPr/>
          <a:lstStyle/>
          <a:p>
            <a:r>
              <a:rPr lang="nl-NL" sz="1600" b="1" i="1" u="sng" dirty="0" smtClean="0"/>
              <a:t>Samenvatting codering:</a:t>
            </a:r>
          </a:p>
          <a:p>
            <a:pPr>
              <a:buFontTx/>
              <a:buNone/>
            </a:pPr>
            <a:endParaRPr lang="nl-NL" sz="1600" b="1" i="1" u="sng" dirty="0" smtClean="0"/>
          </a:p>
          <a:p>
            <a:pPr>
              <a:buFontTx/>
              <a:buNone/>
            </a:pPr>
            <a:r>
              <a:rPr lang="nl-NL" sz="1600" b="1" i="1" dirty="0" smtClean="0"/>
              <a:t>      Inkoopfactuur (= </a:t>
            </a:r>
            <a:r>
              <a:rPr lang="nl-NL" sz="1600" b="1" i="1" dirty="0" err="1" smtClean="0"/>
              <a:t>If</a:t>
            </a:r>
            <a:r>
              <a:rPr lang="nl-NL" sz="1600" b="1" i="1" dirty="0" smtClean="0"/>
              <a:t>):</a:t>
            </a:r>
          </a:p>
          <a:p>
            <a:pPr>
              <a:buFontTx/>
              <a:buNone/>
            </a:pPr>
            <a:r>
              <a:rPr lang="nl-NL" sz="1400" b="1" dirty="0" smtClean="0"/>
              <a:t>                                        omschrijving			                debet            credit</a:t>
            </a:r>
          </a:p>
          <a:p>
            <a:pPr>
              <a:buFontTx/>
              <a:buNone/>
            </a:pPr>
            <a:endParaRPr lang="nl-NL" sz="1400" b="1" dirty="0" smtClean="0"/>
          </a:p>
          <a:p>
            <a:pPr>
              <a:buFontTx/>
              <a:buNone/>
            </a:pPr>
            <a:endParaRPr lang="nl-NL" sz="1400" b="1" dirty="0" smtClean="0"/>
          </a:p>
          <a:p>
            <a:pPr>
              <a:buFontTx/>
              <a:buNone/>
            </a:pPr>
            <a:endParaRPr lang="nl-NL" sz="1400" b="1" dirty="0" smtClean="0"/>
          </a:p>
          <a:p>
            <a:pPr>
              <a:buFontTx/>
              <a:buNone/>
            </a:pPr>
            <a:endParaRPr lang="nl-NL" sz="1400" b="1" dirty="0" smtClean="0"/>
          </a:p>
          <a:p>
            <a:pPr>
              <a:buFontTx/>
              <a:buNone/>
            </a:pPr>
            <a:endParaRPr lang="nl-NL" sz="1400" b="1" dirty="0" smtClean="0"/>
          </a:p>
          <a:p>
            <a:pPr>
              <a:buFontTx/>
              <a:buNone/>
            </a:pPr>
            <a:r>
              <a:rPr lang="nl-NL" sz="1400" b="1" i="1" dirty="0" smtClean="0"/>
              <a:t>      Contante inkoop:</a:t>
            </a:r>
          </a:p>
          <a:p>
            <a:pPr>
              <a:buFontTx/>
              <a:buNone/>
            </a:pPr>
            <a:endParaRPr lang="nl-NL" sz="1400" b="1" i="1" dirty="0" smtClean="0"/>
          </a:p>
          <a:p>
            <a:pPr>
              <a:buFontTx/>
              <a:buNone/>
            </a:pPr>
            <a:r>
              <a:rPr lang="nl-NL" sz="1400" b="1" dirty="0" smtClean="0"/>
              <a:t>                                             omschrijving			                     debet            credit</a:t>
            </a:r>
          </a:p>
        </p:txBody>
      </p:sp>
      <p:graphicFrame>
        <p:nvGraphicFramePr>
          <p:cNvPr id="91211" name="Group 7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883138907"/>
              </p:ext>
            </p:extLst>
          </p:nvPr>
        </p:nvGraphicFramePr>
        <p:xfrm>
          <a:off x="1763688" y="2924175"/>
          <a:ext cx="6121425" cy="915988"/>
        </p:xfrm>
        <a:graphic>
          <a:graphicData uri="http://schemas.openxmlformats.org/drawingml/2006/table">
            <a:tbl>
              <a:tblPr/>
              <a:tblGrid>
                <a:gridCol w="3995259"/>
                <a:gridCol w="1095039"/>
                <a:gridCol w="1031127"/>
              </a:tblGrid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Voorraad goederen, …kosten, inventaris, machines, 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Crediteuren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1207" name="Group 71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111047905"/>
              </p:ext>
            </p:extLst>
          </p:nvPr>
        </p:nvGraphicFramePr>
        <p:xfrm>
          <a:off x="2195736" y="4983163"/>
          <a:ext cx="5760640" cy="812800"/>
        </p:xfrm>
        <a:graphic>
          <a:graphicData uri="http://schemas.openxmlformats.org/drawingml/2006/table">
            <a:tbl>
              <a:tblPr/>
              <a:tblGrid>
                <a:gridCol w="4019051"/>
                <a:gridCol w="803810"/>
                <a:gridCol w="937779"/>
              </a:tblGrid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Voorraad goederen, …kosten, inventaris, machines, 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1187" name="Picture 51" descr="ANd9GcSGNN32kH_4O_bxBd9iQgvqd__M7msunkqIvJAGQ5rg4otabz-EG68_7wQ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62888" y="1916832"/>
            <a:ext cx="865188" cy="8651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25180"/>
            <a:ext cx="7773988" cy="1143000"/>
          </a:xfrm>
        </p:spPr>
        <p:txBody>
          <a:bodyPr/>
          <a:lstStyle/>
          <a:p>
            <a:r>
              <a:rPr lang="nl-NL" sz="2800" b="1" dirty="0" smtClean="0"/>
              <a:t>Kennismaking met het bedrijf</a:t>
            </a:r>
            <a:r>
              <a:rPr lang="nl-NL" dirty="0" smtClean="0"/>
              <a:t> </a:t>
            </a:r>
            <a:r>
              <a:rPr lang="nl-NL" sz="1600" b="1" dirty="0" smtClean="0"/>
              <a:t>(6)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63688" y="1557338"/>
            <a:ext cx="6562750" cy="4113212"/>
          </a:xfrm>
        </p:spPr>
        <p:txBody>
          <a:bodyPr/>
          <a:lstStyle/>
          <a:p>
            <a:r>
              <a:rPr lang="nl-NL" sz="1400" b="1" u="sng" dirty="0" smtClean="0"/>
              <a:t>Samenvatting codering (2):</a:t>
            </a:r>
          </a:p>
          <a:p>
            <a:pPr>
              <a:buFontTx/>
              <a:buNone/>
            </a:pPr>
            <a:endParaRPr lang="nl-NL" sz="1400" b="1" u="sng" dirty="0" smtClean="0"/>
          </a:p>
          <a:p>
            <a:pPr>
              <a:buFontTx/>
              <a:buNone/>
            </a:pPr>
            <a:r>
              <a:rPr lang="nl-NL" sz="1400" b="1" i="1" dirty="0" smtClean="0"/>
              <a:t>Verkoopfactuur (= </a:t>
            </a:r>
            <a:r>
              <a:rPr lang="nl-NL" sz="1400" b="1" i="1" dirty="0" err="1" smtClean="0"/>
              <a:t>Vf</a:t>
            </a:r>
            <a:r>
              <a:rPr lang="nl-NL" sz="1400" b="1" i="1" dirty="0" smtClean="0"/>
              <a:t>):</a:t>
            </a:r>
          </a:p>
          <a:p>
            <a:pPr>
              <a:buFontTx/>
              <a:buNone/>
            </a:pPr>
            <a:r>
              <a:rPr lang="nl-NL" sz="1400" b="1" i="1" dirty="0" smtClean="0"/>
              <a:t>	            </a:t>
            </a:r>
            <a:r>
              <a:rPr lang="nl-NL" sz="1400" b="1" dirty="0" smtClean="0"/>
              <a:t>omschrijving                                                            debet         credit</a:t>
            </a:r>
          </a:p>
          <a:p>
            <a:pPr>
              <a:buFontTx/>
              <a:buNone/>
            </a:pPr>
            <a:endParaRPr lang="nl-NL" sz="1400" b="1" dirty="0" smtClean="0"/>
          </a:p>
          <a:p>
            <a:pPr>
              <a:buFontTx/>
              <a:buNone/>
            </a:pPr>
            <a:endParaRPr lang="nl-NL" sz="1400" b="1" dirty="0" smtClean="0"/>
          </a:p>
          <a:p>
            <a:pPr>
              <a:buFontTx/>
              <a:buNone/>
            </a:pPr>
            <a:endParaRPr lang="nl-NL" sz="1400" b="1" dirty="0" smtClean="0"/>
          </a:p>
          <a:p>
            <a:pPr>
              <a:buFontTx/>
              <a:buNone/>
            </a:pPr>
            <a:endParaRPr lang="nl-NL" sz="1400" b="1" dirty="0" smtClean="0"/>
          </a:p>
          <a:p>
            <a:pPr>
              <a:buFontTx/>
              <a:buNone/>
            </a:pPr>
            <a:endParaRPr lang="nl-NL" sz="1400" b="1" dirty="0" smtClean="0"/>
          </a:p>
          <a:p>
            <a:pPr>
              <a:buFontTx/>
              <a:buNone/>
            </a:pPr>
            <a:endParaRPr lang="nl-NL" sz="1400" b="1" i="1" dirty="0" smtClean="0"/>
          </a:p>
          <a:p>
            <a:pPr>
              <a:buFontTx/>
              <a:buNone/>
            </a:pPr>
            <a:r>
              <a:rPr lang="nl-NL" sz="1400" b="1" i="1" dirty="0" smtClean="0"/>
              <a:t>Contante verkoop</a:t>
            </a:r>
          </a:p>
          <a:p>
            <a:pPr>
              <a:buFontTx/>
              <a:buNone/>
            </a:pPr>
            <a:r>
              <a:rPr lang="nl-NL" sz="1400" b="1" dirty="0" smtClean="0"/>
              <a:t>                           omschrijving                                                        debet         credit</a:t>
            </a:r>
          </a:p>
          <a:p>
            <a:pPr>
              <a:buFontTx/>
              <a:buNone/>
            </a:pPr>
            <a:endParaRPr lang="nl-NL" sz="1400" b="1" dirty="0" smtClean="0"/>
          </a:p>
          <a:p>
            <a:pPr>
              <a:buFontTx/>
              <a:buNone/>
            </a:pPr>
            <a:endParaRPr lang="nl-NL" sz="1400" b="1" dirty="0" smtClean="0"/>
          </a:p>
          <a:p>
            <a:pPr>
              <a:buFontTx/>
              <a:buNone/>
            </a:pPr>
            <a:endParaRPr lang="nl-NL" sz="1400" b="1" dirty="0" smtClean="0"/>
          </a:p>
          <a:p>
            <a:pPr>
              <a:buFontTx/>
              <a:buNone/>
            </a:pPr>
            <a:endParaRPr lang="nl-NL" sz="1400" b="1" dirty="0" smtClean="0"/>
          </a:p>
          <a:p>
            <a:endParaRPr lang="nl-NL" sz="1400" dirty="0" smtClean="0"/>
          </a:p>
        </p:txBody>
      </p:sp>
      <p:graphicFrame>
        <p:nvGraphicFramePr>
          <p:cNvPr id="93208" name="Group 2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63537867"/>
              </p:ext>
            </p:extLst>
          </p:nvPr>
        </p:nvGraphicFramePr>
        <p:xfrm>
          <a:off x="1907703" y="2852738"/>
          <a:ext cx="5759921" cy="1008063"/>
        </p:xfrm>
        <a:graphic>
          <a:graphicData uri="http://schemas.openxmlformats.org/drawingml/2006/table">
            <a:tbl>
              <a:tblPr/>
              <a:tblGrid>
                <a:gridCol w="3780864"/>
                <a:gridCol w="1020234"/>
                <a:gridCol w="958823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Debiteuren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Opbrengst verkopen …………..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3226" name="Group 42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00264117"/>
              </p:ext>
            </p:extLst>
          </p:nvPr>
        </p:nvGraphicFramePr>
        <p:xfrm>
          <a:off x="2339753" y="4869160"/>
          <a:ext cx="5400500" cy="936626"/>
        </p:xfrm>
        <a:graphic>
          <a:graphicData uri="http://schemas.openxmlformats.org/drawingml/2006/table">
            <a:tbl>
              <a:tblPr/>
              <a:tblGrid>
                <a:gridCol w="3540803"/>
                <a:gridCol w="957673"/>
                <a:gridCol w="902024"/>
              </a:tblGrid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Opbrengst verkopen …………..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3210" name="Picture 26" descr="ANd9GcSj626EcW2uW2KR6blnYT9TY9wQzutwY8TamMa3av0KLsX1X_LrbVkEs7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2320" y="1412776"/>
            <a:ext cx="1296987" cy="969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36208"/>
            <a:ext cx="7773988" cy="1143000"/>
          </a:xfrm>
        </p:spPr>
        <p:txBody>
          <a:bodyPr/>
          <a:lstStyle/>
          <a:p>
            <a:r>
              <a:rPr lang="nl-NL" sz="2800" b="1" dirty="0" smtClean="0"/>
              <a:t>Kennismaking met het bedrijf</a:t>
            </a:r>
            <a:r>
              <a:rPr lang="nl-NL" dirty="0" smtClean="0"/>
              <a:t> </a:t>
            </a:r>
            <a:r>
              <a:rPr lang="nl-NL" sz="1600" b="1" dirty="0" smtClean="0"/>
              <a:t>(7)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16113"/>
            <a:ext cx="7859713" cy="4113212"/>
          </a:xfrm>
        </p:spPr>
        <p:txBody>
          <a:bodyPr/>
          <a:lstStyle/>
          <a:p>
            <a:pPr>
              <a:buFontTx/>
              <a:buNone/>
            </a:pPr>
            <a:r>
              <a:rPr lang="nl-NL" sz="1900" b="1" dirty="0" smtClean="0"/>
              <a:t>De </a:t>
            </a:r>
            <a:r>
              <a:rPr lang="nl-NL" sz="1900" b="1" dirty="0" err="1" smtClean="0"/>
              <a:t>verzendbon</a:t>
            </a:r>
            <a:r>
              <a:rPr lang="nl-NL" sz="1900" b="1" dirty="0" smtClean="0"/>
              <a:t> (= </a:t>
            </a:r>
            <a:r>
              <a:rPr lang="nl-NL" sz="1900" b="1" dirty="0" err="1" smtClean="0"/>
              <a:t>Vb</a:t>
            </a:r>
            <a:r>
              <a:rPr lang="nl-NL" sz="1900" b="1" dirty="0" smtClean="0"/>
              <a:t>): </a:t>
            </a:r>
          </a:p>
          <a:p>
            <a:pPr>
              <a:buFontTx/>
              <a:buNone/>
            </a:pPr>
            <a:r>
              <a:rPr lang="nl-NL" sz="1200" b="1" dirty="0" smtClean="0"/>
              <a:t>heeft betrekking op de levering van de verkochte goederen</a:t>
            </a:r>
          </a:p>
          <a:p>
            <a:pPr>
              <a:buFontTx/>
              <a:buNone/>
            </a:pPr>
            <a:endParaRPr lang="nl-NL" sz="1200" dirty="0" smtClean="0"/>
          </a:p>
          <a:p>
            <a:pPr>
              <a:buFontTx/>
              <a:buNone/>
            </a:pPr>
            <a:r>
              <a:rPr lang="nl-NL" sz="1400" b="1" i="1" dirty="0" smtClean="0"/>
              <a:t>= 	Het boeken van de inkoopprijs van de verkopen en het afboeken van de goederen van de voorraadrekening</a:t>
            </a:r>
          </a:p>
          <a:p>
            <a:pPr>
              <a:buFontTx/>
              <a:buNone/>
            </a:pPr>
            <a:endParaRPr lang="nl-NL" sz="1400" b="1" i="1" dirty="0" smtClean="0"/>
          </a:p>
          <a:p>
            <a:pPr>
              <a:buFontTx/>
              <a:buNone/>
            </a:pPr>
            <a:r>
              <a:rPr lang="nl-NL" sz="1400" b="1" i="1" dirty="0" smtClean="0"/>
              <a:t>		     </a:t>
            </a:r>
            <a:r>
              <a:rPr lang="nl-NL" sz="1400" b="1" i="1" dirty="0" smtClean="0"/>
              <a:t>                </a:t>
            </a:r>
            <a:r>
              <a:rPr lang="nl-NL" sz="1400" b="1" i="1" dirty="0" smtClean="0"/>
              <a:t>omschrijving                              </a:t>
            </a:r>
            <a:r>
              <a:rPr lang="nl-NL" sz="1400" b="1" i="1" dirty="0" smtClean="0"/>
              <a:t>                                   </a:t>
            </a:r>
            <a:r>
              <a:rPr lang="nl-NL" sz="1400" b="1" i="1" dirty="0" smtClean="0"/>
              <a:t>debet      </a:t>
            </a:r>
            <a:r>
              <a:rPr lang="nl-NL" sz="1400" b="1" i="1" dirty="0" smtClean="0"/>
              <a:t>           </a:t>
            </a:r>
            <a:r>
              <a:rPr lang="nl-NL" sz="1400" b="1" i="1" dirty="0" smtClean="0"/>
              <a:t>credit</a:t>
            </a:r>
          </a:p>
        </p:txBody>
      </p:sp>
      <p:graphicFrame>
        <p:nvGraphicFramePr>
          <p:cNvPr id="95257" name="Group 2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50758652"/>
              </p:ext>
            </p:extLst>
          </p:nvPr>
        </p:nvGraphicFramePr>
        <p:xfrm>
          <a:off x="1403648" y="3860800"/>
          <a:ext cx="6395740" cy="960120"/>
        </p:xfrm>
        <a:graphic>
          <a:graphicData uri="http://schemas.openxmlformats.org/drawingml/2006/table">
            <a:tbl>
              <a:tblPr/>
              <a:tblGrid>
                <a:gridCol w="4029374"/>
                <a:gridCol w="1189736"/>
                <a:gridCol w="1176630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Inkoopprijs verkopen ….. of kostprijs verkopen …….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Voorraad ……..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138564"/>
            <a:ext cx="1818903" cy="1362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a powerpoint DGC">
  <a:themeElements>
    <a:clrScheme name="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GC3_ontwerpsjablonen[1].def">
  <a:themeElements>
    <a:clrScheme name="3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GC3_ontwerpsjablonen[1].def">
  <a:themeElements>
    <a:clrScheme name="4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GC3_ontwerpsjablonen[1].def">
  <a:themeElements>
    <a:clrScheme name="5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GC3_ontwerpsjablonen[1].def">
  <a:themeElements>
    <a:clrScheme name="6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Algemene powerpoint Helicon 2015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powerpoint DGC</Template>
  <TotalTime>2947</TotalTime>
  <Words>363</Words>
  <Application>Microsoft Office PowerPoint</Application>
  <PresentationFormat>Diavoorstelling (4:3)</PresentationFormat>
  <Paragraphs>128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6</vt:i4>
      </vt:variant>
      <vt:variant>
        <vt:lpstr>Diatitels</vt:lpstr>
      </vt:variant>
      <vt:variant>
        <vt:i4>13</vt:i4>
      </vt:variant>
    </vt:vector>
  </HeadingPairs>
  <TitlesOfParts>
    <vt:vector size="23" baseType="lpstr">
      <vt:lpstr>Arial</vt:lpstr>
      <vt:lpstr>Calibri</vt:lpstr>
      <vt:lpstr>Verdana</vt:lpstr>
      <vt:lpstr>Wingdings</vt:lpstr>
      <vt:lpstr>Thema powerpoint DGC</vt:lpstr>
      <vt:lpstr>3_GC3_ontwerpsjablonen[1].def</vt:lpstr>
      <vt:lpstr>4_GC3_ontwerpsjablonen[1].def</vt:lpstr>
      <vt:lpstr>5_GC3_ontwerpsjablonen[1].def</vt:lpstr>
      <vt:lpstr>6_GC3_ontwerpsjablonen[1].def</vt:lpstr>
      <vt:lpstr>Algemene powerpoint Helicon 2015</vt:lpstr>
      <vt:lpstr>Bedrijfs-administratie  les 4: H3.1-3.5</vt:lpstr>
      <vt:lpstr>Boekingsregels  </vt:lpstr>
      <vt:lpstr>Kennismaking met het bedrijf (1)</vt:lpstr>
      <vt:lpstr>Kennismaking met het bedrijf (2)</vt:lpstr>
      <vt:lpstr>Kennismaking met het bedrijf (3)</vt:lpstr>
      <vt:lpstr>Kennismaking met het bedrijf (4)</vt:lpstr>
      <vt:lpstr>Kennismaking met het bedrijf (5)</vt:lpstr>
      <vt:lpstr>Kennismaking met het bedrijf (6)</vt:lpstr>
      <vt:lpstr>Kennismaking met het bedrijf (7)</vt:lpstr>
      <vt:lpstr>Boekingsregel voor privé (1)</vt:lpstr>
      <vt:lpstr>Boekingsregel voor privé (2)</vt:lpstr>
      <vt:lpstr>Schuld aan de bank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Gemeente</dc:title>
  <dc:creator>Amber Ancion</dc:creator>
  <cp:lastModifiedBy>Jo van den Broek</cp:lastModifiedBy>
  <cp:revision>189</cp:revision>
  <dcterms:created xsi:type="dcterms:W3CDTF">2014-01-10T10:15:35Z</dcterms:created>
  <dcterms:modified xsi:type="dcterms:W3CDTF">2015-09-03T13:10:56Z</dcterms:modified>
</cp:coreProperties>
</file>